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56" r:id="rId2"/>
    <p:sldId id="284" r:id="rId3"/>
    <p:sldId id="283" r:id="rId4"/>
    <p:sldId id="285" r:id="rId5"/>
    <p:sldId id="264" r:id="rId6"/>
    <p:sldId id="275" r:id="rId7"/>
    <p:sldId id="288" r:id="rId8"/>
    <p:sldId id="263" r:id="rId9"/>
    <p:sldId id="294" r:id="rId10"/>
    <p:sldId id="267" r:id="rId11"/>
    <p:sldId id="268" r:id="rId12"/>
    <p:sldId id="292" r:id="rId13"/>
    <p:sldId id="272" r:id="rId14"/>
    <p:sldId id="291" r:id="rId15"/>
    <p:sldId id="276" r:id="rId16"/>
    <p:sldId id="274" r:id="rId17"/>
    <p:sldId id="278" r:id="rId18"/>
    <p:sldId id="281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83" d="100"/>
          <a:sy n="83" d="100"/>
        </p:scale>
        <p:origin x="102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7DA30-AFEC-4EFB-9BDE-0A34B2FCBA52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2B9D1-4AC3-4F59-9683-EBEF66588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2B9D1-4AC3-4F59-9683-EBEF66588B2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27793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1425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60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3878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15138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0937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05984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6312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8174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5607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0187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6D41D192-45C6-4C3A-BC5B-DED252196921}" type="datetimeFigureOut">
              <a:rPr lang="ru-RU" smtClean="0"/>
              <a:pPr/>
              <a:t>30.06.2026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17DE647-3676-4A23-AF1A-A23D2938EC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4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5085184"/>
            <a:ext cx="8821644" cy="1597856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  <a:t>Смотр-конкурс </a:t>
            </a:r>
            <a:b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  <a:t>производственных баз организаций торфяной промышленности, входящих в состав ГПО «</a:t>
            </a:r>
            <a:r>
              <a:rPr lang="ru-RU" sz="2300" b="1" dirty="0" err="1">
                <a:solidFill>
                  <a:srgbClr val="FF0000"/>
                </a:solidFill>
                <a:cs typeface="Times New Roman" pitchFamily="18" charset="0"/>
              </a:rPr>
              <a:t>Белтопгаз</a:t>
            </a:r>
            <a: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  <a:t>»</a:t>
            </a:r>
            <a:b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300" b="1" dirty="0">
                <a:solidFill>
                  <a:srgbClr val="FF0000"/>
                </a:solidFill>
                <a:cs typeface="Times New Roman" pitchFamily="18" charset="0"/>
              </a:rPr>
              <a:t>ОАО «Торфобрикетный завод Дитва»</a:t>
            </a:r>
          </a:p>
        </p:txBody>
      </p:sp>
      <p:pic>
        <p:nvPicPr>
          <p:cNvPr id="1026" name="Picture 2" descr="C:\Users\o.valukevich\Desktop\К презентации к смотр конкурсу\20230630_1404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68" y="0"/>
            <a:ext cx="9114332" cy="508553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768" y="214290"/>
            <a:ext cx="182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2026</a:t>
            </a:r>
            <a:endParaRPr lang="ru-RU" sz="54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joakim-karud-something-new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583" y="42314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8219">
        <p15:prstTrans prst="curtains"/>
      </p:transition>
    </mc:Choice>
    <mc:Fallback xmlns="">
      <p:transition spd="slow" advTm="8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25"/>
            <a:ext cx="8229600" cy="9286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Помещения душевых и помещение для сушки одежды транспортного цеха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11ED1E-7E0B-428F-8D4A-831C0CE22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72" y="2924944"/>
            <a:ext cx="2843498" cy="379133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B4AC2F-30D6-4303-9E74-FEA40D79B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70" y="1211553"/>
            <a:ext cx="2843498" cy="379133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87F88B-7699-4BCB-AAEB-977A14BD2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0" y="1211553"/>
            <a:ext cx="3085137" cy="411351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19">
        <p15:prstTrans prst="pageCurlDouble"/>
      </p:transition>
    </mc:Choice>
    <mc:Fallback xmlns="">
      <p:transition spd="slow" advTm="321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2246"/>
            <a:ext cx="8229600" cy="100013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300" b="1" dirty="0">
                <a:solidFill>
                  <a:srgbClr val="FF0000"/>
                </a:solidFill>
              </a:rPr>
              <a:t>Материалы экспозиции узкоколейной железной дороги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06E1715-88E3-4798-ACB4-7E06B911D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9194"/>
          <a:stretch/>
        </p:blipFill>
        <p:spPr>
          <a:xfrm>
            <a:off x="2170188" y="1293771"/>
            <a:ext cx="4605746" cy="2574740"/>
          </a:xfrm>
          <a:effectLst>
            <a:softEdge rad="50800"/>
          </a:effectLst>
        </p:spPr>
      </p:pic>
      <p:pic>
        <p:nvPicPr>
          <p:cNvPr id="5" name="Объект 2">
            <a:extLst>
              <a:ext uri="{FF2B5EF4-FFF2-40B4-BE49-F238E27FC236}">
                <a16:creationId xmlns:a16="http://schemas.microsoft.com/office/drawing/2014/main" id="{356580D0-6DFF-4FE2-B72A-32DCF72B2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39" y="3909904"/>
            <a:ext cx="4357292" cy="27363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Объект 2">
            <a:extLst>
              <a:ext uri="{FF2B5EF4-FFF2-40B4-BE49-F238E27FC236}">
                <a16:creationId xmlns:a16="http://schemas.microsoft.com/office/drawing/2014/main" id="{31A854A2-D7AB-4B1B-8094-EF1ED3431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3" y="3971782"/>
            <a:ext cx="4277102" cy="268594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50">
        <p15:prstTrans prst="pageCurlDouble"/>
      </p:transition>
    </mc:Choice>
    <mc:Fallback xmlns="">
      <p:transition spd="slow" advTm="32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1FB9695-ACDC-48B2-A8CE-C451F838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286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</a:rPr>
              <a:t>Место для отдыха (беседка) </a:t>
            </a:r>
            <a:br>
              <a:rPr lang="ru-RU" sz="3000" b="1" dirty="0">
                <a:solidFill>
                  <a:srgbClr val="FF0000"/>
                </a:solidFill>
              </a:rPr>
            </a:br>
            <a:r>
              <a:rPr lang="ru-RU" sz="3000" b="1" dirty="0">
                <a:solidFill>
                  <a:srgbClr val="FF0000"/>
                </a:solidFill>
              </a:rPr>
              <a:t>на перегрузочной станции Лида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25ABC1-D688-45C3-927E-05ACA8CE3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1268760"/>
            <a:ext cx="4499993" cy="337499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C89943-1F46-4219-8600-2FA265FC9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7" y="3356992"/>
            <a:ext cx="4499993" cy="337499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76785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7539"/>
            <a:ext cx="8568952" cy="1064769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</a:rPr>
              <a:t>Брикетный цех. Место для курения (беседка). Комната приема пищи. Комната мастеров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73A9E0-2187-43C7-9D91-7316513D7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6313" y="1821570"/>
            <a:ext cx="4197084" cy="314781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62D881-B0BD-4B60-A5CB-52F00D808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2696" b="-399"/>
          <a:stretch/>
        </p:blipFill>
        <p:spPr>
          <a:xfrm rot="5400000">
            <a:off x="-698106" y="2013915"/>
            <a:ext cx="4128563" cy="267568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B416B-1398-4074-A6C2-315B39EC4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178" y="3529984"/>
            <a:ext cx="3654611" cy="3140477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34">
        <p15:prstTrans prst="pageCurlDouble"/>
      </p:transition>
    </mc:Choice>
    <mc:Fallback xmlns="">
      <p:transition spd="slow" advTm="323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871B722-BD0B-40BC-9ED2-410E376B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6" y="260648"/>
            <a:ext cx="8334668" cy="521156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</a:rPr>
              <a:t>Шлифовальное отделение брикетного цеха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5DBD5-3D78-440A-9643-0F3A521FD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0627"/>
            <a:ext cx="4608512" cy="345638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E039D3-ACBC-4263-A9DB-5265D32E5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92" y="3140968"/>
            <a:ext cx="4722000" cy="35415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09732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5155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300" b="1" dirty="0">
                <a:solidFill>
                  <a:srgbClr val="FF0000"/>
                </a:solidFill>
                <a:cs typeface="Times New Roman" pitchFamily="18" charset="0"/>
              </a:rPr>
              <a:t>Автогараж</a:t>
            </a:r>
            <a:endParaRPr lang="ru-RU" sz="33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902116-1A57-4BE4-86BD-64AE4FB63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0436"/>
            <a:ext cx="5541372" cy="369424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ABBE82-7E64-470E-A71E-460116597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5"/>
            <a:ext cx="4608512" cy="3456385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65">
        <p15:prstTrans prst="pageCurlDouble"/>
      </p:transition>
    </mc:Choice>
    <mc:Fallback xmlns="">
      <p:transition spd="slow" advTm="326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096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Автогараж</a:t>
            </a:r>
          </a:p>
        </p:txBody>
      </p:sp>
      <p:pic>
        <p:nvPicPr>
          <p:cNvPr id="4" name="Содержимое 3" descr="20230630_134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21612"/>
            <a:ext cx="5544616" cy="332814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5" name="Содержимое 3" descr="20230623_104417.jpg">
            <a:extLst>
              <a:ext uri="{FF2B5EF4-FFF2-40B4-BE49-F238E27FC236}">
                <a16:creationId xmlns:a16="http://schemas.microsoft.com/office/drawing/2014/main" id="{E5A76CF4-880E-4A56-927D-E121615ADB3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1262" y="3789040"/>
            <a:ext cx="4946790" cy="288032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18">
        <p15:prstTrans prst="pageCurlDouble"/>
      </p:transition>
    </mc:Choice>
    <mc:Fallback xmlns="">
      <p:transition spd="slow" advTm="321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79546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Ремонтно-строительный участок</a:t>
            </a:r>
          </a:p>
        </p:txBody>
      </p:sp>
      <p:pic>
        <p:nvPicPr>
          <p:cNvPr id="4" name="Содержимое 3" descr="20230630_142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394" y="740194"/>
            <a:ext cx="5313272" cy="307183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EA4244-8CB8-41BC-B91A-C3E94C555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45" y="3170974"/>
            <a:ext cx="4644461" cy="348334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88">
        <p15:prstTrans prst="pageCurlDouble"/>
      </p:transition>
    </mc:Choice>
    <mc:Fallback xmlns="">
      <p:transition spd="slow" advTm="318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36" y="260647"/>
            <a:ext cx="8115328" cy="592594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Полевая база участка добычи «Крупка»</a:t>
            </a:r>
          </a:p>
        </p:txBody>
      </p:sp>
      <p:pic>
        <p:nvPicPr>
          <p:cNvPr id="4" name="Содержимое 3" descr="20230704_134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152" y="1052736"/>
            <a:ext cx="4542633" cy="258875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5" name="Содержимое 3" descr="20230704_134256.jpg">
            <a:extLst>
              <a:ext uri="{FF2B5EF4-FFF2-40B4-BE49-F238E27FC236}">
                <a16:creationId xmlns:a16="http://schemas.microsoft.com/office/drawing/2014/main" id="{3831D7B9-A89F-4B40-919A-097958CAE1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0097" y="2784465"/>
            <a:ext cx="4200816" cy="244827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6" name="Содержимое 3" descr="Рисунок2.jpg">
            <a:extLst>
              <a:ext uri="{FF2B5EF4-FFF2-40B4-BE49-F238E27FC236}">
                <a16:creationId xmlns:a16="http://schemas.microsoft.com/office/drawing/2014/main" id="{15EC8843-2FCF-48EA-8996-9317052D78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087" y="4073535"/>
            <a:ext cx="4460818" cy="256895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25">
        <p15:prstTrans prst="pageCurlDouble"/>
      </p:transition>
    </mc:Choice>
    <mc:Fallback xmlns="">
      <p:transition spd="slow" advTm="312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A8A91A6-D570-4044-A047-652FA2C7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36" y="292409"/>
            <a:ext cx="8115328" cy="69557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Полевая база участка добычи «Крупка»</a:t>
            </a:r>
          </a:p>
        </p:txBody>
      </p:sp>
      <p:pic>
        <p:nvPicPr>
          <p:cNvPr id="4" name="Содержимое 3" descr="20230704_134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334" y="4204558"/>
            <a:ext cx="4443929" cy="249577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0FB39D8B-76E8-438E-9F16-CCB6CBF4A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4890"/>
            <a:ext cx="4467497" cy="273630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6" name="Содержимое 3" descr="20230704_140528.jpg">
            <a:extLst>
              <a:ext uri="{FF2B5EF4-FFF2-40B4-BE49-F238E27FC236}">
                <a16:creationId xmlns:a16="http://schemas.microsoft.com/office/drawing/2014/main" id="{EC672EDF-ED46-4E81-BB4D-E2AED9108C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334" y="1097322"/>
            <a:ext cx="4483813" cy="259228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87">
        <p15:prstTrans prst="pageCurlDouble"/>
      </p:transition>
    </mc:Choice>
    <mc:Fallback xmlns="">
      <p:transition spd="slow" advTm="318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5" y="149932"/>
            <a:ext cx="9110809" cy="1224136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Озеленение здания заводоуправления</a:t>
            </a:r>
          </a:p>
        </p:txBody>
      </p:sp>
      <p:pic>
        <p:nvPicPr>
          <p:cNvPr id="4" name="Содержимое 3" descr="20230630_145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259" y="1628800"/>
            <a:ext cx="8518213" cy="475252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90">
        <p15:prstTrans prst="pageCurlDouble"/>
      </p:transition>
    </mc:Choice>
    <mc:Fallback xmlns="">
      <p:transition spd="slow" advTm="289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2949"/>
            <a:ext cx="8640960" cy="1097819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500" b="1" dirty="0" err="1">
                <a:solidFill>
                  <a:srgbClr val="FF0000"/>
                </a:solidFill>
              </a:rPr>
              <a:t>Светоиллюминация</a:t>
            </a:r>
            <a:r>
              <a:rPr lang="ru-RU" sz="3500" dirty="0">
                <a:solidFill>
                  <a:srgbClr val="FF0000"/>
                </a:solidFill>
              </a:rPr>
              <a:t> </a:t>
            </a:r>
            <a:r>
              <a:rPr lang="ru-RU" sz="3500" b="1" dirty="0">
                <a:solidFill>
                  <a:srgbClr val="FF0000"/>
                </a:solidFill>
              </a:rPr>
              <a:t>здания заводоуправления в зимний период </a:t>
            </a:r>
          </a:p>
        </p:txBody>
      </p:sp>
      <p:pic>
        <p:nvPicPr>
          <p:cNvPr id="4" name="Содержимое 3" descr="изображение_viber_2022-12-07_09-04-36-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22766"/>
            <a:ext cx="7128792" cy="534659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81">
        <p15:prstTrans prst="pageCurlDouble"/>
      </p:transition>
    </mc:Choice>
    <mc:Fallback xmlns="">
      <p:transition spd="slow" advTm="328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2505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Общежитие ОАО «ТБЗ Дитва»</a:t>
            </a:r>
          </a:p>
        </p:txBody>
      </p:sp>
      <p:pic>
        <p:nvPicPr>
          <p:cNvPr id="4" name="Содержимое 3" descr="Рисунок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183" y="1476210"/>
            <a:ext cx="8689634" cy="487707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04664"/>
            <a:ext cx="8229600" cy="69557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Промышленная</a:t>
            </a:r>
            <a:r>
              <a:rPr lang="ru-RU" sz="3300" b="1" dirty="0">
                <a:solidFill>
                  <a:srgbClr val="FF0000"/>
                </a:solidFill>
              </a:rPr>
              <a:t> </a:t>
            </a:r>
            <a:r>
              <a:rPr lang="ru-RU" sz="4400" b="1" dirty="0">
                <a:solidFill>
                  <a:srgbClr val="FF0000"/>
                </a:solidFill>
              </a:rPr>
              <a:t>зона</a:t>
            </a:r>
            <a:r>
              <a:rPr lang="ru-RU" sz="3300" b="1" dirty="0"/>
              <a:t>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06D4F17-216A-444B-A1D9-B7DD20978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4" y="1196752"/>
            <a:ext cx="8028571" cy="5353102"/>
          </a:xfr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6">
        <p15:prstTrans prst="pageCurlDouble"/>
      </p:transition>
    </mc:Choice>
    <mc:Fallback xmlns="">
      <p:transition spd="slow" advTm="404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9286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Центральный склад, топливо-заправочный пункт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A0908C0-59DE-4289-87F9-ED6E5AF25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/>
          <a:stretch/>
        </p:blipFill>
        <p:spPr>
          <a:xfrm>
            <a:off x="4098222" y="1189342"/>
            <a:ext cx="4824536" cy="3892556"/>
          </a:xfrm>
          <a:effectLst>
            <a:softEdge rad="508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2D6B1F-603A-49F0-BF31-93C0F8D84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26492" b="25822"/>
          <a:stretch/>
        </p:blipFill>
        <p:spPr>
          <a:xfrm>
            <a:off x="221242" y="4077072"/>
            <a:ext cx="5664629" cy="2592288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03">
        <p15:prstTrans prst="pageCurlDouble"/>
      </p:transition>
    </mc:Choice>
    <mc:Fallback xmlns="">
      <p:transition spd="slow" advTm="320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072494" cy="1000132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500" b="1" dirty="0">
                <a:solidFill>
                  <a:srgbClr val="FF0000"/>
                </a:solidFill>
              </a:rPr>
              <a:t>Складское помещение средств индивидуальной защиты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7E3CC26-FD8C-46A3-B0DF-C77EB89F6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51" y="1412776"/>
            <a:ext cx="6925536" cy="5194152"/>
          </a:xfr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60" y="260648"/>
            <a:ext cx="8435280" cy="9286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</a:rPr>
              <a:t>Территория диспетчерской транспортного цеха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D2FA7C-30AD-451E-B26E-5B70152EC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/>
          <a:stretch/>
        </p:blipFill>
        <p:spPr>
          <a:xfrm>
            <a:off x="251520" y="1215275"/>
            <a:ext cx="4572000" cy="3600400"/>
          </a:xfrm>
          <a:effectLst>
            <a:softEdge rad="508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A7A9B8-476F-4A63-9E7F-C62A5AC13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0988"/>
            <a:ext cx="4644008" cy="348300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50">
        <p15:prstTrans prst="pageCurlDouble"/>
      </p:transition>
    </mc:Choice>
    <mc:Fallback xmlns="">
      <p:transition spd="slow" advTm="37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F5C1430-1E22-4384-BB34-8BF75482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3" y="260560"/>
            <a:ext cx="8521093" cy="928694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Ремонтная зона техники  транспортного цеха</a:t>
            </a:r>
          </a:p>
        </p:txBody>
      </p:sp>
      <p:pic>
        <p:nvPicPr>
          <p:cNvPr id="4" name="Содержимое 3" descr="20230630_134011.jpg">
            <a:extLst>
              <a:ext uri="{FF2B5EF4-FFF2-40B4-BE49-F238E27FC236}">
                <a16:creationId xmlns:a16="http://schemas.microsoft.com/office/drawing/2014/main" id="{984D4E6F-283C-4ABA-BF47-09506FB562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453" y="1484696"/>
            <a:ext cx="8521093" cy="51126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070280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ageCurlDouble"/>
      </p:transition>
    </mc:Choice>
    <mc:Fallback xmlns="">
      <p:transition spd="slow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1008</TotalTime>
  <Words>122</Words>
  <Application>Microsoft Office PowerPoint</Application>
  <PresentationFormat>Экран (4:3)</PresentationFormat>
  <Paragraphs>21</Paragraphs>
  <Slides>19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Calibri</vt:lpstr>
      <vt:lpstr>Corbel</vt:lpstr>
      <vt:lpstr>Базис</vt:lpstr>
      <vt:lpstr>Смотр-конкурс  производственных баз организаций торфяной промышленности, входящих в состав ГПО «Белтопгаз» ОАО «Торфобрикетный завод Дитва»</vt:lpstr>
      <vt:lpstr>Озеленение здания заводоуправления</vt:lpstr>
      <vt:lpstr>Светоиллюминация здания заводоуправления в зимний период </vt:lpstr>
      <vt:lpstr>Общежитие ОАО «ТБЗ Дитва»</vt:lpstr>
      <vt:lpstr>Промышленная зона </vt:lpstr>
      <vt:lpstr>Центральный склад, топливо-заправочный пункт</vt:lpstr>
      <vt:lpstr>Складское помещение средств индивидуальной защиты</vt:lpstr>
      <vt:lpstr>Территория диспетчерской транспортного цеха</vt:lpstr>
      <vt:lpstr>Ремонтная зона техники  транспортного цеха</vt:lpstr>
      <vt:lpstr>Помещения душевых и помещение для сушки одежды транспортного цеха</vt:lpstr>
      <vt:lpstr>Материалы экспозиции узкоколейной железной дороги</vt:lpstr>
      <vt:lpstr>Место для отдыха (беседка)  на перегрузочной станции Лида</vt:lpstr>
      <vt:lpstr>Брикетный цех. Место для курения (беседка). Комната приема пищи. Комната мастеров</vt:lpstr>
      <vt:lpstr>Шлифовальное отделение брикетного цеха </vt:lpstr>
      <vt:lpstr>Автогараж</vt:lpstr>
      <vt:lpstr>Автогараж</vt:lpstr>
      <vt:lpstr>Ремонтно-строительный участок</vt:lpstr>
      <vt:lpstr>Полевая база участка добычи «Крупка»</vt:lpstr>
      <vt:lpstr>Полевая база участка добычи «Крупка»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o.valukevich</dc:creator>
  <cp:lastModifiedBy>Users</cp:lastModifiedBy>
  <cp:revision>77</cp:revision>
  <dcterms:created xsi:type="dcterms:W3CDTF">2023-07-04T12:27:09Z</dcterms:created>
  <dcterms:modified xsi:type="dcterms:W3CDTF">2026-06-30T10:36:46Z</dcterms:modified>
</cp:coreProperties>
</file>